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34</c:v>
                </c:pt>
                <c:pt idx="1">
                  <c:v>12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116217999578"/>
          <c:y val="0.12422925230529941"/>
          <c:w val="0.74829495820543845"/>
          <c:h val="0.77799688923452948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34</c:v>
                </c:pt>
                <c:pt idx="1">
                  <c:v>12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915_html_m4b3865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-18097"/>
            <a:ext cx="70567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1600" b="1" i="1" kern="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endParaRPr lang="ru-RU" altLang="ru-RU" sz="1600" b="1" i="1" kern="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endParaRPr lang="ru-RU" altLang="ru-RU" sz="1600" b="1" i="1" kern="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endParaRPr lang="ru-RU" altLang="ru-RU" sz="1600" b="1" i="1" kern="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r>
              <a:rPr lang="ru-RU" altLang="ru-RU" sz="1600" b="1" i="1" kern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</a:t>
            </a:r>
            <a:r>
              <a:rPr lang="ru-RU" altLang="ru-RU" sz="16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дошкольное образовательное учреждение </a:t>
            </a:r>
            <a: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Победовский детский </a:t>
            </a:r>
            <a:r>
              <a:rPr lang="ru-RU" altLang="ru-RU" sz="1600" b="1" i="1" kern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сад</a:t>
            </a:r>
            <a: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Ржевского района  Тверской области </a:t>
            </a:r>
            <a: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Индивидуальный план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и личностного  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саморазвития воспитателя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2младшей</a:t>
            </a:r>
            <a:r>
              <a:rPr lang="ru-RU" alt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altLang="ru-RU" sz="24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Разработала: воспитатель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Коломиец Татьяна Дмитриевна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altLang="ru-RU" sz="24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Тема: «Формирование культуры здорового и безопасного образа жизни  у воспитанников ДОУ  </a:t>
            </a:r>
            <a:r>
              <a:rPr lang="ru-RU" altLang="ru-RU" sz="2400" b="1" i="1" kern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посредствам  </a:t>
            </a:r>
            <a:r>
              <a:rPr lang="ru-RU" altLang="ru-RU" sz="2400" b="1" i="1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современных  технологий»</a:t>
            </a:r>
            <a: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ttp://i48.fastpic.ru/big/2012/1202/ee/6daed3ba63b409ce3828678a912bda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47550"/>
            <a:ext cx="1239076" cy="12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404664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smtClean="0">
                <a:solidFill>
                  <a:srgbClr val="0000FF"/>
                </a:solidFill>
                <a:latin typeface="Arial Black" pitchFamily="34" charset="0"/>
              </a:rPr>
              <a:t>ПАЛЬЧИКОВАЯ ГИМНАСТИКА</a:t>
            </a:r>
          </a:p>
        </p:txBody>
      </p:sp>
      <p:pic>
        <p:nvPicPr>
          <p:cNvPr id="3074" name="Picture 2" descr="C:\Users\SAMSUNG_NP350\Desktop\ТАНЯ ФИЗРА\Новая папка\Новая папка\DSCN5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41" y="1052737"/>
            <a:ext cx="3052918" cy="239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_NP350\Desktop\ТАНЯ ФИЗРА\Новая папка\Новая папка\DSCN5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0275"/>
            <a:ext cx="3198233" cy="292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DCIM\Camera\2017-02-10 11.51.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22" y="3560276"/>
            <a:ext cx="3471721" cy="2926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92288" cy="16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0" y="476672"/>
            <a:ext cx="90364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ДИНАМИЧЕСКИЕ  ПАУЗЫ </a:t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ВО  ВРЕМЯ  ЗАНЯТИЙ</a:t>
            </a:r>
          </a:p>
        </p:txBody>
      </p:sp>
      <p:pic>
        <p:nvPicPr>
          <p:cNvPr id="4098" name="Picture 2" descr="C:\Users\SAMSUNG_NP350\Desktop\ТАНЯ ФИЗРА\DSCN5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54" y="1196752"/>
            <a:ext cx="3079378" cy="28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_NP350\Desktop\ТАНЯ ФИЗРА\P10109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516">
            <a:off x="966358" y="3245588"/>
            <a:ext cx="3079378" cy="29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SUNG_NP350\Desktop\ТАНЯ ФИЗРА\DSCN55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693">
            <a:off x="5205249" y="3002470"/>
            <a:ext cx="3155278" cy="31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6421/87902893.16/0_13c4c3_36f4594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57188" y="332656"/>
            <a:ext cx="84296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МАССАЖ  И  САМОМАССАЖ</a:t>
            </a:r>
          </a:p>
        </p:txBody>
      </p:sp>
      <p:pic>
        <p:nvPicPr>
          <p:cNvPr id="3074" name="Picture 2" descr="C:\Users\SAMSUNG_NP350\Desktop\ТАНЯ ФИЗРА\DSCN5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3808991"/>
            <a:ext cx="3714777" cy="2857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физическое воспитание\PC260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142984"/>
            <a:ext cx="3541554" cy="265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Борисовна\Desktop\DSCN5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285860"/>
            <a:ext cx="3071834" cy="230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Борисовна\Desktop\DSCN5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000504"/>
            <a:ext cx="3259125" cy="2331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2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260648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ЗАНЯТИЯ  ПО  ФИЗИЧЕСКОЙ КУЛЬТУРЕ</a:t>
            </a:r>
          </a:p>
        </p:txBody>
      </p:sp>
      <p:pic>
        <p:nvPicPr>
          <p:cNvPr id="6146" name="Picture 2" descr="H:\физическое воспитание\PC260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771911" cy="2882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физическое воспитание\PC260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53" y="3983084"/>
            <a:ext cx="3754760" cy="274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MSUNG_NP350\Desktop\ТАНЯ ФИЗРА\DSCN5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2618"/>
            <a:ext cx="3106688" cy="233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DCIM\Camera\2017-02-10 11.05.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5841"/>
            <a:ext cx="299599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AMSUNG_NP350\Desktop\ТАНЯ ФИЗРА\DSCN52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28110"/>
            <a:ext cx="2016224" cy="283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16632"/>
            <a:ext cx="8229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ФИЗКУЛЬТУРНЫЕ  ПРАЗДНИКИ, СОРЕВНОВАНИЯ,  ЭСТАФЕТЫ</a:t>
            </a:r>
          </a:p>
        </p:txBody>
      </p:sp>
      <p:pic>
        <p:nvPicPr>
          <p:cNvPr id="7171" name="Picture 3" descr="H:\ФОТО ОСЕНЬ\DSCN4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4080"/>
            <a:ext cx="2408633" cy="193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_NP350\Desktop\ТАНЯ ФИЗРА\фото 1\DSCN4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2168486"/>
            <a:ext cx="2504612" cy="211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_NP350\Desktop\ТАНЯ ФИЗРА\фото 1\DSCN4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" y="1196752"/>
            <a:ext cx="2473470" cy="2086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SUNG_NP350\Desktop\ТАНЯ ФИЗРА\фото 1\DSCN3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2" y="4541136"/>
            <a:ext cx="2509936" cy="220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SUNG_NP350\Desktop\ТАНЯ ФИЗРА\Новая папка\P91104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65" y="4279756"/>
            <a:ext cx="236355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SUNG_NP350\Desktop\ТАНЯ ФИЗРА\Новая папка\Новая папка\2016-05-26 11.48.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" y="3573016"/>
            <a:ext cx="2473470" cy="2256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4896544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b="1" dirty="0">
                <a:latin typeface="+mj-lt"/>
              </a:rPr>
              <a:t>Технология </a:t>
            </a:r>
            <a:r>
              <a:rPr lang="ru-RU" sz="2000" b="1" dirty="0" err="1" smtClean="0">
                <a:latin typeface="+mj-lt"/>
              </a:rPr>
              <a:t>Са</a:t>
            </a:r>
            <a:r>
              <a:rPr lang="ru-RU" sz="2000" b="1" dirty="0" smtClean="0">
                <a:latin typeface="+mj-lt"/>
              </a:rPr>
              <a:t>-Фи-</a:t>
            </a:r>
            <a:r>
              <a:rPr lang="ru-RU" sz="2000" b="1" dirty="0" err="1" smtClean="0">
                <a:latin typeface="+mj-lt"/>
              </a:rPr>
              <a:t>Данс</a:t>
            </a:r>
            <a:r>
              <a:rPr lang="ru-RU" sz="2000" b="1" dirty="0" smtClean="0">
                <a:latin typeface="+mj-lt"/>
              </a:rPr>
              <a:t> для </a:t>
            </a:r>
            <a:r>
              <a:rPr lang="ru-RU" sz="2000" b="1" dirty="0">
                <a:latin typeface="+mj-lt"/>
              </a:rPr>
              <a:t>развития двигательно-эмоциональной сферы детей дошкольного </a:t>
            </a:r>
            <a:r>
              <a:rPr lang="ru-RU" sz="2000" b="1" dirty="0" smtClean="0">
                <a:latin typeface="+mj-lt"/>
              </a:rPr>
              <a:t>возраста </a:t>
            </a:r>
          </a:p>
          <a:p>
            <a:pPr>
              <a:spcAft>
                <a:spcPts val="675"/>
              </a:spcAft>
            </a:pP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  Эта 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система основана на повышении интереса к физической культуре и спорту за счет введения увлекательных форм работы во всех частях занятий, таких как:</a:t>
            </a:r>
            <a:endParaRPr lang="ru-RU" sz="2800" dirty="0"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-   Танцевально-ритмическая 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гимнастика.</a:t>
            </a:r>
            <a:endParaRPr lang="ru-RU" sz="28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 </a:t>
            </a:r>
            <a:endParaRPr lang="ru-RU" sz="28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 -  </a:t>
            </a:r>
            <a:r>
              <a:rPr lang="ru-RU" sz="2000" b="1" dirty="0" err="1" smtClean="0">
                <a:solidFill>
                  <a:srgbClr val="333333"/>
                </a:solidFill>
                <a:latin typeface="+mj-lt"/>
                <a:ea typeface="Times New Roman"/>
              </a:rPr>
              <a:t>Игротанец</a:t>
            </a:r>
            <a:endParaRPr lang="ru-RU" sz="20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  -  </a:t>
            </a:r>
            <a:r>
              <a:rPr lang="ru-RU" sz="2000" b="1" dirty="0" err="1" smtClean="0">
                <a:solidFill>
                  <a:srgbClr val="333333"/>
                </a:solidFill>
                <a:latin typeface="+mj-lt"/>
                <a:ea typeface="Times New Roman"/>
              </a:rPr>
              <a:t>Игрогимнастика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и т.д.</a:t>
            </a:r>
            <a:endParaRPr lang="ru-RU" sz="20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   Нетрадиционные 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виды упражнений:</a:t>
            </a:r>
            <a:endParaRPr lang="ru-RU" sz="2800" b="1" dirty="0"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- Игровой 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/>
              </a:rPr>
              <a:t>самомассаж.</a:t>
            </a:r>
            <a:endParaRPr lang="ru-RU" sz="28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+mj-lt"/>
                <a:ea typeface="Times New Roman"/>
              </a:rPr>
              <a:t>- Музыкально-подвижные игры и т.д.</a:t>
            </a:r>
            <a:endParaRPr lang="ru-RU" sz="2800" b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endParaRPr lang="ru-RU" sz="2000" b="1" dirty="0"/>
          </a:p>
        </p:txBody>
      </p:sp>
      <p:pic>
        <p:nvPicPr>
          <p:cNvPr id="1027" name="Picture 3" descr="C:\Users\SAMSUNG_NP350\Downloads\112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71">
            <a:off x="5636756" y="389299"/>
            <a:ext cx="2525778" cy="25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_NP350\Desktop\ТАНЯ ФИЗРА\Новая папка\Новая папка\_DSC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63" y="3354664"/>
            <a:ext cx="3889217" cy="331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240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go1.imgsmail.ru/imgpreview?key=http%3A//sandalhouse.net/upload/iblock/f24/1c31d8e6-1b26-11e1-96e8-008048243fb9.resize1.jpeg&amp;mb=imgdb_preview_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b="13145"/>
          <a:stretch>
            <a:fillRect/>
          </a:stretch>
        </p:blipFill>
        <p:spPr bwMode="auto">
          <a:xfrm>
            <a:off x="2771800" y="4718062"/>
            <a:ext cx="2432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852936"/>
            <a:ext cx="432048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 Су </a:t>
            </a:r>
            <a:r>
              <a:rPr lang="ru-RU" altLang="ru-RU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переводится с китайского как "Су" – кисть, </a:t>
            </a:r>
            <a:endParaRPr lang="ru-RU" altLang="ru-RU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altLang="ru-RU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– стопа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т.е. оздоровление организма, происходит благодаря воздействию на определенные высокоактивные точки на кисти и стопе</a:t>
            </a:r>
            <a:endParaRPr lang="ru-RU" altLang="ru-RU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Су-</a:t>
            </a:r>
            <a:r>
              <a:rPr lang="ru-RU" altLang="ru-RU" sz="4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altLang="ru-RU" sz="4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жок</a:t>
            </a:r>
            <a:r>
              <a:rPr lang="ru-RU" alt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8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08012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ФИЗИЧЕСКОГО РАЗВИТИЯ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2017года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094112" cy="4572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0BD0D9"/>
              </a:buClr>
              <a:tabLst>
                <a:tab pos="1398905" algn="l"/>
              </a:tabLst>
            </a:pPr>
            <a:endParaRPr lang="ru-RU" sz="1800" b="1" spc="-5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Clr>
                <a:srgbClr val="0BD0D9"/>
              </a:buClr>
              <a:tabLst>
                <a:tab pos="1398905" algn="l"/>
              </a:tabLst>
            </a:pPr>
            <a:endParaRPr lang="ru-RU" sz="1800" b="1" spc="-5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Clr>
                <a:srgbClr val="0BD0D9"/>
              </a:buClr>
              <a:tabLst>
                <a:tab pos="1398905" algn="l"/>
              </a:tabLst>
            </a:pPr>
            <a:r>
              <a:rPr lang="ru-RU" sz="1800" b="1" spc="-5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Кожухова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ea typeface="Times New Roman"/>
              </a:rPr>
              <a:t>Н.Н., Рыжкова Л.А. «Воспитатель по физической культуре в ДОУ». </a:t>
            </a: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buClr>
                <a:srgbClr val="0BD0D9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уровень-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уровень-52%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7114926"/>
              </p:ext>
            </p:extLst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0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71977"/>
              </p:ext>
            </p:extLst>
          </p:nvPr>
        </p:nvGraphicFramePr>
        <p:xfrm>
          <a:off x="827584" y="3356992"/>
          <a:ext cx="33123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36583"/>
              </p:ext>
            </p:extLst>
          </p:nvPr>
        </p:nvGraphicFramePr>
        <p:xfrm>
          <a:off x="4644008" y="3284984"/>
          <a:ext cx="3816424" cy="30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23762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ФИЗИЧЕСКОГО РАЗВИТИЯ</a:t>
            </a:r>
            <a:b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года                              Середина года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8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не боюсь ещё и ещё раз повторить: забота о здоровье  - это важнейший труд воспитателя. От жизнерадостности, бодрости детей зависит их духовная жизнь, мировоззрение, умственное и физическое развитие, прочность знаний, вера в свои силы»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В. Сухомлинский.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Галина\Desktop\Новая папка (2)\Новая папка (3)\5833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013176"/>
            <a:ext cx="2300141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1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Актуальность темы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44958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Проблема воспитания и развития здорового ребенка в современных условиях является как никогда актуальной. О проблемах здоровья говорят все больше и больше, а здоровых детей год от года становится все меньше.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    Физическая культура в детском саду  была и остается предметом, который дает возможность сохранять высокую физическую работоспособность дошкольника, способствует его развитию как личности и позволяет справиться с  нагрузками.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213" y="11588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smtClean="0">
                <a:solidFill>
                  <a:srgbClr val="C00000"/>
                </a:solidFill>
                <a:latin typeface="+mn-lt"/>
                <a:cs typeface="Arial" charset="0"/>
              </a:rPr>
              <a:t>Элементы технологий сохранения и стимулирования  здоровья:</a:t>
            </a:r>
            <a:endParaRPr lang="ru-RU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84213" y="1196752"/>
            <a:ext cx="8350250" cy="41848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Динамические паузы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Подвижные и спортивные игры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Релаксация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Пальчиковая гимнастика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Гимнастика для глаз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Дыхательная гимнастика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Гимнастика бодрящая</a:t>
            </a:r>
          </a:p>
          <a:p>
            <a:pPr>
              <a:lnSpc>
                <a:spcPct val="150000"/>
              </a:lnSpc>
              <a:defRPr/>
            </a:pPr>
            <a:endParaRPr lang="ru-RU" dirty="0" smtClean="0"/>
          </a:p>
        </p:txBody>
      </p:sp>
      <p:pic>
        <p:nvPicPr>
          <p:cNvPr id="4" name="Picture 4" descr="D:\Старые файлы\Диск Ф\Картинки\картинки от Давыдовой\арт дети\j02330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650" y="1377950"/>
            <a:ext cx="1027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:\Старые файлы\Диск Ф\Картинки\картинки от Давыдовой\арт дети\j023290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05188"/>
            <a:ext cx="1914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Старые файлы\Диск Ф\Картинки\картинки от Давыдовой\арт дети\j023243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29225"/>
            <a:ext cx="15843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-Утренняя гимнастика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Физкультурные занятия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-Самомассаж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Активный отдых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35175"/>
            <a:ext cx="1023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:\Старые файлы\Диск Ф\Картинки\картинки от Давыдовой\арт дети\j023260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488" y="4797425"/>
            <a:ext cx="14398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620688"/>
            <a:ext cx="8075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Элементы технологий обучения здоровому образу жизни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17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561300"/>
            <a:ext cx="85010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55600" algn="just" eaLnBrk="0" hangingPunct="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проводимой физкультурно-оздоровительной работы с детьми, повысился  уровень физического, психического и социального здоровья детей, стало более осознанное отношение детей и их родителей  к состоянию здоровья как к основному фактору успеха на   последующих этапах жизни.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следствие,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повысилась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детей к усвоению основной общеобразовательной программы.</a:t>
            </a:r>
          </a:p>
          <a:p>
            <a:pPr indent="355600" eaLnBrk="0" hangingPunct="0"/>
            <a:endParaRPr lang="ru-RU" dirty="0"/>
          </a:p>
        </p:txBody>
      </p:sp>
      <p:pic>
        <p:nvPicPr>
          <p:cNvPr id="3" name="Picture 26" descr="C:\Users\1\Desktop\sport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429125"/>
            <a:ext cx="260032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3714750" y="3857625"/>
            <a:ext cx="4714875" cy="3749675"/>
            <a:chOff x="142844" y="3143247"/>
            <a:chExt cx="9001155" cy="7035592"/>
          </a:xfrm>
        </p:grpSpPr>
        <p:sp>
          <p:nvSpPr>
            <p:cNvPr id="5" name="Дуга 4"/>
            <p:cNvSpPr/>
            <p:nvPr/>
          </p:nvSpPr>
          <p:spPr>
            <a:xfrm rot="16200000">
              <a:off x="1169760" y="2419778"/>
              <a:ext cx="6883679" cy="8634442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18"/>
            <p:cNvGrpSpPr>
              <a:grpSpLocks/>
            </p:cNvGrpSpPr>
            <p:nvPr/>
          </p:nvGrpSpPr>
          <p:grpSpPr bwMode="auto">
            <a:xfrm>
              <a:off x="142845" y="3143246"/>
              <a:ext cx="9001155" cy="7035593"/>
              <a:chOff x="142845" y="3143246"/>
              <a:chExt cx="9001155" cy="7035593"/>
            </a:xfrm>
          </p:grpSpPr>
          <p:sp>
            <p:nvSpPr>
              <p:cNvPr id="7" name="Дуга 6"/>
              <p:cNvSpPr/>
              <p:nvPr/>
            </p:nvSpPr>
            <p:spPr>
              <a:xfrm rot="16200000">
                <a:off x="1198004" y="2517730"/>
                <a:ext cx="6821128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8" name="Группа 17"/>
              <p:cNvGrpSpPr>
                <a:grpSpLocks/>
              </p:cNvGrpSpPr>
              <p:nvPr/>
            </p:nvGrpSpPr>
            <p:grpSpPr bwMode="auto">
              <a:xfrm>
                <a:off x="142845" y="3143246"/>
                <a:ext cx="9001155" cy="7035593"/>
                <a:chOff x="142845" y="3143246"/>
                <a:chExt cx="9001155" cy="7035593"/>
              </a:xfrm>
            </p:grpSpPr>
            <p:grpSp>
              <p:nvGrpSpPr>
                <p:cNvPr id="9" name="Группа 16"/>
                <p:cNvGrpSpPr>
                  <a:grpSpLocks/>
                </p:cNvGrpSpPr>
                <p:nvPr/>
              </p:nvGrpSpPr>
              <p:grpSpPr bwMode="auto">
                <a:xfrm>
                  <a:off x="142845" y="3143246"/>
                  <a:ext cx="9001155" cy="7035593"/>
                  <a:chOff x="142845" y="3143246"/>
                  <a:chExt cx="9001155" cy="7035593"/>
                </a:xfrm>
              </p:grpSpPr>
              <p:sp>
                <p:nvSpPr>
                  <p:cNvPr id="11" name="Дуга 6"/>
                  <p:cNvSpPr/>
                  <p:nvPr/>
                </p:nvSpPr>
                <p:spPr>
                  <a:xfrm rot="16200000">
                    <a:off x="1201580" y="2084511"/>
                    <a:ext cx="6883680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01580" y="2228735"/>
                    <a:ext cx="6883680" cy="8855682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3" name="Дуга 12"/>
                  <p:cNvSpPr/>
                  <p:nvPr/>
                </p:nvSpPr>
                <p:spPr>
                  <a:xfrm rot="16200000">
                    <a:off x="1198551" y="2312189"/>
                    <a:ext cx="6883679" cy="8849620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Дуга 13"/>
                  <p:cNvSpPr/>
                  <p:nvPr/>
                </p:nvSpPr>
                <p:spPr>
                  <a:xfrm rot="16200000">
                    <a:off x="1232232" y="2624695"/>
                    <a:ext cx="6749640" cy="8358648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" name="Дуга 9"/>
                <p:cNvSpPr/>
                <p:nvPr/>
              </p:nvSpPr>
              <p:spPr>
                <a:xfrm rot="16200000">
                  <a:off x="1269492" y="2731660"/>
                  <a:ext cx="6678152" cy="8216207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67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llsizeMedia" descr=" photo as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Grp="1"/>
          </p:cNvSpPr>
          <p:nvPr/>
        </p:nvSpPr>
        <p:spPr bwMode="auto">
          <a:xfrm>
            <a:off x="462757" y="188640"/>
            <a:ext cx="8681243" cy="54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altLang="ru-RU" sz="8000" b="1" dirty="0" smtClean="0">
                <a:solidFill>
                  <a:srgbClr val="0000FF"/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  <p:pic>
        <p:nvPicPr>
          <p:cNvPr id="4" name="Рисунок 3" descr="0_8cee6_95955ac5_or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50666"/>
            <a:ext cx="4800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Цель</a:t>
            </a:r>
            <a:r>
              <a:rPr lang="ru-RU" sz="1800" b="1" dirty="0">
                <a:solidFill>
                  <a:prstClr val="black"/>
                </a:solidFill>
              </a:rPr>
              <a:t>: </a:t>
            </a:r>
            <a:r>
              <a:rPr lang="ru-RU" sz="1800" dirty="0">
                <a:solidFill>
                  <a:prstClr val="black"/>
                </a:solidFill>
              </a:rPr>
              <a:t>Повысить свой теоретический, научно-методический уровень и профессиональное мастерство путем внедрения современных  технологий в процессе обучения и воспитания дошкольников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/>
                <a:ea typeface="Calibri"/>
              </a:rPr>
              <a:t>Задачи</a:t>
            </a:r>
            <a:r>
              <a:rPr lang="ru-RU" sz="1900" dirty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endParaRPr lang="ru-RU" sz="19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 smtClean="0">
                <a:solidFill>
                  <a:prstClr val="black"/>
                </a:solidFill>
                <a:latin typeface="Helvetica"/>
                <a:ea typeface="Times New Roman"/>
              </a:rPr>
              <a:t>1.   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Повысить собственный уровень знаний путём  изучения необходимой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литературы;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2. Планировать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учебно-воспитательный процесс по физическому воспитанию, физкультурно-оздоровительную работу с учетом конкретных условий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ДОУ;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3.    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Подготовить и  провести мониторинг с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воспитанниками;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4.   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Формировать устойчивый интерес детей к занятиям физкультурой, к активному образу жизни, воспитанию личностно-созидающих, моральных, волевых, нравственных, эстетических качеств, а также расширить двигательный опыт детей посредством овладения новыми двигательными качествами;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5.  Аргументировать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социальную и личностную значимость развития двигательной активности детей;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6.  Выбирать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и творчески применять методы, средства и организационные формы физкультурно-оздоровительной деятельности дошкольников в соответствии с решаемыми задачами;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 eaLnBrk="0" fontAlgn="base" hangingPunct="0">
              <a:buClrTx/>
              <a:buSzTx/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/>
                <a:ea typeface="Calibri"/>
              </a:rPr>
              <a:t>7. 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Создавать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единое  </a:t>
            </a:r>
            <a:r>
              <a:rPr lang="ru-RU" sz="1700" dirty="0" err="1">
                <a:solidFill>
                  <a:prstClr val="black"/>
                </a:solidFill>
                <a:latin typeface="Times New Roman"/>
                <a:ea typeface="Times New Roman"/>
              </a:rPr>
              <a:t>воспитательно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 – образовательное пространство на основе доверительных партнёрских отношений сотрудников детского сада  с родителями;</a:t>
            </a:r>
          </a:p>
          <a:p>
            <a:pPr marL="0" lvl="0" indent="0" eaLnBrk="0" fontAlgn="base" hangingPunct="0">
              <a:buClrTx/>
              <a:buSzTx/>
              <a:buNone/>
            </a:pP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 8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     Подготовить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(провести) консультацию для педагогов на данную тему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 </a:t>
            </a:r>
            <a:endParaRPr lang="ru-RU" sz="1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eaLnBrk="0" fontAlgn="base" hangingPunct="0">
              <a:buClrTx/>
              <a:buSzTx/>
              <a:buNone/>
            </a:pP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 9.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Подготовить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доклад  на </a:t>
            </a:r>
            <a:r>
              <a:rPr lang="ru-RU" sz="1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районном семинаре.</a:t>
            </a:r>
            <a:endParaRPr lang="ru-RU" sz="1700" dirty="0">
              <a:solidFill>
                <a:prstClr val="black"/>
              </a:solidFill>
              <a:latin typeface="Calibri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8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8475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</a:rPr>
              <a:t>Основные направления и действия для повышения личного саморазвития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151533"/>
              </p:ext>
            </p:extLst>
          </p:nvPr>
        </p:nvGraphicFramePr>
        <p:xfrm>
          <a:off x="611560" y="1268760"/>
          <a:ext cx="7992888" cy="5279877"/>
        </p:xfrm>
        <a:graphic>
          <a:graphicData uri="http://schemas.openxmlformats.org/drawingml/2006/table">
            <a:tbl>
              <a:tblPr firstRow="1" firstCol="1" bandRow="1"/>
              <a:tblGrid>
                <a:gridCol w="3186859"/>
                <a:gridCol w="3509885"/>
                <a:gridCol w="1296144"/>
              </a:tblGrid>
              <a:tr h="548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Основные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Направления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Действия и 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Примерные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Сроки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Расширение образованности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2. Знакомиться с современными исследованиями.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2016-2017гг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3. Знакомиться с новыми авторскими программами.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4. Изучать опыт работы физической культуры, методистов, передового опыта из методических журналов и газет, сайтов, образовательных ресурсов 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Повышение педагогической и психологической компетентности.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1.  Совершенствовать свои знания в области педагогики и психологии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2. Продолжать работу по формированию пакета  упражнений по развитию двигательной активности и партнёрских отношений  по физической культуре.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2016-2017гг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Самовоспитание (развитие личностных свойств, способствующих высоким результатам деятельности и устранение недостатков)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Проведение мастер –класса по выбранной теме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Организация и проведение педагогических консультаций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Диспут с родителями по данной теме.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Развитие творческого потенциала в профессиональной деятельности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Принять участие в конкурсе педагогического мастерства.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5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64896" cy="57606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ФИЗИЧЕСКОГО РАЗВИТИЯ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2016года</a:t>
            </a:r>
            <a:r>
              <a:rPr lang="ru-RU" b="1" dirty="0" smtClean="0"/>
              <a:t>. 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2996952"/>
            <a:ext cx="3600400" cy="34198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98905" algn="l"/>
              </a:tabLst>
            </a:pPr>
            <a:r>
              <a:rPr lang="ru-RU" sz="1800" b="1" spc="-5" dirty="0" smtClean="0">
                <a:latin typeface="Times New Roman"/>
                <a:ea typeface="Times New Roman"/>
              </a:rPr>
              <a:t>Кожухова </a:t>
            </a:r>
            <a:r>
              <a:rPr lang="ru-RU" sz="1800" b="1" spc="-5" dirty="0">
                <a:latin typeface="Times New Roman"/>
                <a:ea typeface="Times New Roman"/>
              </a:rPr>
              <a:t>Н.Н., Рыжкова Л.А. «Воспитатель по физической культуре в ДОУ». </a:t>
            </a:r>
            <a:endParaRPr lang="ru-RU" sz="1800" dirty="0">
              <a:latin typeface="Times New Roman"/>
              <a:ea typeface="Times New Roman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уровень- 15%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уровень-43%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 42%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568042"/>
              </p:ext>
            </p:extLst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4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" y="131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404664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40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 bwMode="auto">
          <a:xfrm>
            <a:off x="251520" y="620689"/>
            <a:ext cx="8712968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Здоровьесберегающая</a:t>
            </a:r>
            <a:r>
              <a:rPr lang="ru-RU" sz="4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0" lang="ru-RU" sz="4800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среда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в ДОУ</a:t>
            </a:r>
            <a:endParaRPr kumimoji="0" lang="ru-RU" sz="480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7" name="Picture 3" descr="C:\Users\SAMSUNG_NP350\Desktop\ТАНЯ ФИЗРА\DSCN5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8285"/>
            <a:ext cx="3201612" cy="312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SAMSUNG_NP350\Desktop\ТАНЯ ФИЗРА\P1020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4297"/>
            <a:ext cx="4396273" cy="333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73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07614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Grp="1"/>
          </p:cNvSpPr>
          <p:nvPr/>
        </p:nvSpPr>
        <p:spPr bwMode="auto">
          <a:xfrm>
            <a:off x="457200" y="332656"/>
            <a:ext cx="8229600" cy="10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УТРЕННЯЯ   ГИМНАСТИКА</a:t>
            </a: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altLang="ru-RU" sz="2900" b="1" i="1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1" name="Picture 3" descr="C:\Users\SAMSUNG_NP350\Desktop\ТАНЯ ФИЗРА\P1010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8" y="995572"/>
            <a:ext cx="2853680" cy="274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SAMSUNG_NP350\Desktop\ТАНЯ ФИЗРА\DSCN5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2890664" cy="273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I:\физическое воспитание\PC260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0705"/>
            <a:ext cx="3111884" cy="250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6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БОДРЯЩАЯ ГИМНАСТИКА</a:t>
            </a:r>
            <a:endParaRPr lang="ru-RU" dirty="0"/>
          </a:p>
        </p:txBody>
      </p:sp>
      <p:pic>
        <p:nvPicPr>
          <p:cNvPr id="3074" name="Picture 2" descr="C:\Users\SAMSUNG_NP350\Desktop\ТАНЯ ФИЗРА\DSCN5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1" y="1268760"/>
            <a:ext cx="3024336" cy="3040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_NP350\Desktop\ТАНЯ ФИЗРА\DSCN5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49" y="1268760"/>
            <a:ext cx="3091937" cy="3040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MSUNG_NP350\Desktop\ТАНЯ ФИЗРА\DSCN5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771675" cy="3020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st3.flashrolls.net/wallpaper/9d6/e972c725c58b051fbfb7b5261903763b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32" y="1229767"/>
            <a:ext cx="25542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Grp="1"/>
          </p:cNvSpPr>
          <p:nvPr/>
        </p:nvSpPr>
        <p:spPr bwMode="auto">
          <a:xfrm>
            <a:off x="0" y="692697"/>
            <a:ext cx="91440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3600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ДЫХАТЕЛЬНАЯ ГИМНАСТИКА</a:t>
            </a:r>
          </a:p>
        </p:txBody>
      </p:sp>
      <p:pic>
        <p:nvPicPr>
          <p:cNvPr id="4098" name="Picture 2" descr="C:\Users\SAMSUNG_NP350\Desktop\ТАНЯ ФИЗРА\P101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8" y="1556792"/>
            <a:ext cx="2515610" cy="20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AMSUNG_NP350\Desktop\ТАНЯ ФИЗРА\DSCN5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7170"/>
            <a:ext cx="2457761" cy="20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_NP350\Desktop\ТАНЯ ФИЗРА\DSCN5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32" y="3717032"/>
            <a:ext cx="24385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UNG_NP350\Desktop\ТАНЯ ФИЗРА\DSCN55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0" y="4335228"/>
            <a:ext cx="2410467" cy="2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физическое воспитание\PC2608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57408"/>
            <a:ext cx="2457761" cy="22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601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Цель: Повысить свой теоретический, научно-методический уровень и профессиональное мастерство путем внедрения современных  технологий в процессе обучения и воспитания дошкольников </vt:lpstr>
      <vt:lpstr>Основные направления и действия для повышения личного саморазвития </vt:lpstr>
      <vt:lpstr>Мониторинг ФИЗИЧЕСКОГО РАЗВИТИЯ  25 сентября 2016года.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ФИЗИЧЕСКОГО РАЗВИТИЯ 1 февраля 2017года </vt:lpstr>
      <vt:lpstr>МОНИТОРИНГ ФИЗИЧЕСКОГО РАЗВИТИЯ   Начало года                              Середина года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SAMSUNG_NP350</dc:creator>
  <cp:lastModifiedBy>Crown</cp:lastModifiedBy>
  <cp:revision>60</cp:revision>
  <dcterms:created xsi:type="dcterms:W3CDTF">2017-02-16T20:47:15Z</dcterms:created>
  <dcterms:modified xsi:type="dcterms:W3CDTF">2017-02-20T20:16:39Z</dcterms:modified>
</cp:coreProperties>
</file>